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6"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317" autoAdjust="0"/>
  </p:normalViewPr>
  <p:slideViewPr>
    <p:cSldViewPr>
      <p:cViewPr varScale="1">
        <p:scale>
          <a:sx n="43" d="100"/>
          <a:sy n="43" d="100"/>
        </p:scale>
        <p:origin x="-216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D4AE21-35BA-455A-8727-3FD0AF50CD62}" type="datetimeFigureOut">
              <a:rPr lang="en-US" smtClean="0"/>
              <a:pPr/>
              <a:t>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4B3BA3-CE00-4168-BF6E-054645DB0306}" type="slidenum">
              <a:rPr lang="en-US" smtClean="0"/>
              <a:pPr/>
              <a:t>‹#›</a:t>
            </a:fld>
            <a:endParaRPr lang="en-US"/>
          </a:p>
        </p:txBody>
      </p:sp>
    </p:spTree>
    <p:extLst>
      <p:ext uri="{BB962C8B-B14F-4D97-AF65-F5344CB8AC3E}">
        <p14:creationId xmlns:p14="http://schemas.microsoft.com/office/powerpoint/2010/main" val="2815379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One</a:t>
            </a:r>
            <a:r>
              <a:rPr lang="en-US" baseline="0" dirty="0" smtClean="0">
                <a:latin typeface="Times New Roman" pitchFamily="18" charset="0"/>
                <a:cs typeface="Times New Roman" pitchFamily="18" charset="0"/>
              </a:rPr>
              <a:t> of the most efficient strategy is for Patagonia to introduce a sister brand by the name </a:t>
            </a:r>
            <a:r>
              <a:rPr lang="en-US" baseline="0" dirty="0" err="1" smtClean="0">
                <a:latin typeface="Times New Roman" pitchFamily="18" charset="0"/>
                <a:cs typeface="Times New Roman" pitchFamily="18" charset="0"/>
              </a:rPr>
              <a:t>Colina</a:t>
            </a:r>
            <a:r>
              <a:rPr lang="en-US" baseline="0" dirty="0" smtClean="0">
                <a:latin typeface="Times New Roman" pitchFamily="18" charset="0"/>
                <a:cs typeface="Times New Roman" pitchFamily="18" charset="0"/>
              </a:rPr>
              <a:t> in order to reach a wider market base. </a:t>
            </a:r>
            <a:r>
              <a:rPr lang="en-US" baseline="0" dirty="0" err="1" smtClean="0">
                <a:latin typeface="Times New Roman" pitchFamily="18" charset="0"/>
                <a:cs typeface="Times New Roman" pitchFamily="18" charset="0"/>
              </a:rPr>
              <a:t>Colina’s</a:t>
            </a:r>
            <a:r>
              <a:rPr lang="en-US" baseline="0" dirty="0" smtClean="0">
                <a:latin typeface="Times New Roman" pitchFamily="18" charset="0"/>
                <a:cs typeface="Times New Roman" pitchFamily="18" charset="0"/>
              </a:rPr>
              <a:t> mission should align with that of the parent company in order for it to be successful. Many of Patagonia’s competitors like Gap have implemented this strategy and has proved successful for them over the years. Therefore, implementing this strategy will allow the company to increase on the customer base, compete favorably in today’s market and also increase on their sales thus boosting on their revenue.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other alternative for this company</a:t>
            </a:r>
            <a:r>
              <a:rPr lang="en-US" baseline="0" dirty="0" smtClean="0">
                <a:latin typeface="Times New Roman" pitchFamily="18" charset="0"/>
                <a:cs typeface="Times New Roman" pitchFamily="18" charset="0"/>
              </a:rPr>
              <a:t> to grab is investing in outdoor equipment. It is noted that the Covid-19 pandemic has resulted in a consumer behavior where people want to spend most of their time outdoors engaging in active sports to enhance their health. Therefore, this is an opportunity for Patagonia to grab. They should sale hiking equipment to capture more customers.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Also, Patagonia aims</a:t>
            </a:r>
            <a:r>
              <a:rPr lang="en-US" baseline="0" dirty="0" smtClean="0">
                <a:latin typeface="Times New Roman" pitchFamily="18" charset="0"/>
                <a:cs typeface="Times New Roman" pitchFamily="18" charset="0"/>
              </a:rPr>
              <a:t> at utilizing the IMC strategy to promote its goods to customers. One way in which this will be accomplished is through social media platforms. The campaign will mainly involve the use of videos focusing on campaigns conducted by the company and also testimonials form customers. Also, the company will engage in in-store promotions which will mainly focus on designed sales isles and merchandise. Moreover,  company will reach out to celebrities speaking about environmental issues to promote the products. Apart from this, the company will fund and invest in emerging companies which will go a long way in boosting revenue. Last but not least, the company will air commercials on television and other social media platforms to create awareness of eco-friendly products.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Another strategy</a:t>
            </a:r>
            <a:r>
              <a:rPr lang="en-US" baseline="0" dirty="0" smtClean="0">
                <a:latin typeface="Times New Roman" pitchFamily="18" charset="0"/>
                <a:cs typeface="Times New Roman" pitchFamily="18" charset="0"/>
              </a:rPr>
              <a:t> is to increase prices on some of its products. This will be achieved by collaborating with an expensive brand in the market. This strategy will allow Patagonia to venture into a new product line which will target more style-oriented customers and who are willing to spend money on quality products.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It is expected that one disadvantage</a:t>
            </a:r>
            <a:r>
              <a:rPr lang="en-US" baseline="0" dirty="0" smtClean="0">
                <a:latin typeface="Times New Roman" pitchFamily="18" charset="0"/>
                <a:cs typeface="Times New Roman" pitchFamily="18" charset="0"/>
              </a:rPr>
              <a:t> of introducing </a:t>
            </a:r>
            <a:r>
              <a:rPr lang="en-US" baseline="0" dirty="0" err="1" smtClean="0">
                <a:latin typeface="Times New Roman" pitchFamily="18" charset="0"/>
                <a:cs typeface="Times New Roman" pitchFamily="18" charset="0"/>
              </a:rPr>
              <a:t>Colina</a:t>
            </a:r>
            <a:r>
              <a:rPr lang="en-US" baseline="0" dirty="0" smtClean="0">
                <a:latin typeface="Times New Roman" pitchFamily="18" charset="0"/>
                <a:cs typeface="Times New Roman" pitchFamily="18" charset="0"/>
              </a:rPr>
              <a:t> will be that it will tap into the market base of the sister company potentially affecting its operations. However, this drawback will be mitigated by </a:t>
            </a:r>
            <a:r>
              <a:rPr lang="en-US" baseline="0" dirty="0" err="1" smtClean="0">
                <a:latin typeface="Times New Roman" pitchFamily="18" charset="0"/>
                <a:cs typeface="Times New Roman" pitchFamily="18" charset="0"/>
              </a:rPr>
              <a:t>Colina</a:t>
            </a:r>
            <a:r>
              <a:rPr lang="en-US" baseline="0" dirty="0" smtClean="0">
                <a:latin typeface="Times New Roman" pitchFamily="18" charset="0"/>
                <a:cs typeface="Times New Roman" pitchFamily="18" charset="0"/>
              </a:rPr>
              <a:t> venturing into low quality products, which will attract lower budget customers, while allowing for current consumers of Patagonia to notice the difference and not want to switch. It is important to note that </a:t>
            </a:r>
            <a:r>
              <a:rPr lang="en-US" baseline="0" dirty="0" err="1" smtClean="0">
                <a:latin typeface="Times New Roman" pitchFamily="18" charset="0"/>
                <a:cs typeface="Times New Roman" pitchFamily="18" charset="0"/>
              </a:rPr>
              <a:t>Colina</a:t>
            </a:r>
            <a:r>
              <a:rPr lang="en-US" baseline="0" dirty="0" smtClean="0">
                <a:latin typeface="Times New Roman" pitchFamily="18" charset="0"/>
                <a:cs typeface="Times New Roman" pitchFamily="18" charset="0"/>
              </a:rPr>
              <a:t> will still rely on Patagonia’s current mission of keeping the environment safe. Apart from this, Patagonia also should invest in outdoor equipment. They can do this by choosing suppliers who adhere to the environmental and quality standards that the company sets. This strategy presents them with an opportunity to expand their Worn Wear Store.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contemporary society is conscious about protecting the environment. Therefore, Patagonia seeks to seize this opportunity by promoting products that are environmental friendly. This will help improve its brand to the environmentally conscious customers. The collaboration strategy will provide more difficulties among the brands because it will be hard to make a decision of choosing manufacturers and materials needed for the production of goods. To solve this problem, they have to take the lead in manufacturing their own product. However, this is the best strategy to implement at Patagonia.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lnSpc>
                <a:spcPct val="200000"/>
              </a:lnSpc>
            </a:pPr>
            <a:r>
              <a:rPr lang="en-CA" sz="1200" kern="1200" dirty="0" smtClean="0">
                <a:solidFill>
                  <a:schemeClr val="tx1"/>
                </a:solidFill>
                <a:latin typeface="Times New Roman" pitchFamily="18" charset="0"/>
                <a:ea typeface="+mn-ea"/>
                <a:cs typeface="Times New Roman" pitchFamily="18" charset="0"/>
              </a:rPr>
              <a:t>This strategy will ultimately allow for Patagonia to price discriminate between its existing customers and allow for them to increase their sales and ultimately revenues.</a:t>
            </a:r>
            <a:r>
              <a:rPr lang="en-CA" sz="1200" kern="1200" baseline="0" dirty="0" smtClean="0">
                <a:solidFill>
                  <a:schemeClr val="tx1"/>
                </a:solidFill>
                <a:latin typeface="Times New Roman" pitchFamily="18" charset="0"/>
                <a:ea typeface="+mn-ea"/>
                <a:cs typeface="Times New Roman" pitchFamily="18" charset="0"/>
              </a:rPr>
              <a:t> </a:t>
            </a:r>
            <a:r>
              <a:rPr lang="en-CA" sz="1200" kern="1200" dirty="0" smtClean="0">
                <a:solidFill>
                  <a:schemeClr val="tx1"/>
                </a:solidFill>
                <a:latin typeface="Times New Roman" pitchFamily="18" charset="0"/>
                <a:ea typeface="+mn-ea"/>
                <a:cs typeface="Times New Roman" pitchFamily="18" charset="0"/>
              </a:rPr>
              <a:t>A drawback of introducing the </a:t>
            </a:r>
            <a:r>
              <a:rPr lang="en-CA" sz="1200" kern="1200" dirty="0" err="1" smtClean="0">
                <a:solidFill>
                  <a:schemeClr val="tx1"/>
                </a:solidFill>
                <a:latin typeface="Times New Roman" pitchFamily="18" charset="0"/>
                <a:ea typeface="+mn-ea"/>
                <a:cs typeface="Times New Roman" pitchFamily="18" charset="0"/>
              </a:rPr>
              <a:t>Colina</a:t>
            </a:r>
            <a:r>
              <a:rPr lang="en-CA" sz="1200" kern="1200" dirty="0" smtClean="0">
                <a:solidFill>
                  <a:schemeClr val="tx1"/>
                </a:solidFill>
                <a:latin typeface="Times New Roman" pitchFamily="18" charset="0"/>
                <a:ea typeface="+mn-ea"/>
                <a:cs typeface="Times New Roman" pitchFamily="18" charset="0"/>
              </a:rPr>
              <a:t> brand would be that it would compete with Patagonia and potentially cannibalize some of the existing consumers.</a:t>
            </a:r>
            <a:r>
              <a:rPr lang="en-CA" sz="1200" kern="1200" baseline="0" dirty="0" smtClean="0">
                <a:solidFill>
                  <a:schemeClr val="tx1"/>
                </a:solidFill>
                <a:latin typeface="Times New Roman" pitchFamily="18" charset="0"/>
                <a:ea typeface="+mn-ea"/>
                <a:cs typeface="Times New Roman" pitchFamily="18" charset="0"/>
              </a:rPr>
              <a:t> </a:t>
            </a:r>
            <a:r>
              <a:rPr lang="en-CA" sz="1200" kern="1200" dirty="0" smtClean="0">
                <a:solidFill>
                  <a:schemeClr val="tx1"/>
                </a:solidFill>
                <a:latin typeface="Times New Roman" pitchFamily="18" charset="0"/>
                <a:ea typeface="+mn-ea"/>
                <a:cs typeface="Times New Roman" pitchFamily="18" charset="0"/>
              </a:rPr>
              <a:t>There does exist a risk of cannibalization of Patagonia branded sales, as current consumers may be willing to forgo long lasting quality in order to save, if the function of the product is the same.  </a:t>
            </a:r>
            <a:r>
              <a:rPr lang="en-US" sz="1200" kern="1200" dirty="0" smtClean="0">
                <a:solidFill>
                  <a:schemeClr val="tx1"/>
                </a:solidFill>
                <a:latin typeface="Times New Roman" pitchFamily="18" charset="0"/>
                <a:ea typeface="+mn-ea"/>
                <a:cs typeface="Times New Roman" pitchFamily="18" charset="0"/>
              </a:rPr>
              <a:t> </a:t>
            </a:r>
          </a:p>
          <a:p>
            <a:pPr fontAlgn="base">
              <a:lnSpc>
                <a:spcPct val="200000"/>
              </a:lnSpc>
            </a:pPr>
            <a:r>
              <a:rPr lang="en-CA" sz="1200" kern="1200" dirty="0" smtClean="0">
                <a:solidFill>
                  <a:schemeClr val="tx1"/>
                </a:solidFill>
                <a:latin typeface="Times New Roman" pitchFamily="18" charset="0"/>
                <a:ea typeface="+mn-ea"/>
                <a:cs typeface="Times New Roman" pitchFamily="18" charset="0"/>
              </a:rPr>
              <a:t> </a:t>
            </a:r>
            <a:endParaRPr lang="en-US" sz="1200" kern="1200" dirty="0" smtClean="0">
              <a:solidFill>
                <a:schemeClr val="tx1"/>
              </a:solidFill>
              <a:latin typeface="Times New Roman" pitchFamily="18" charset="0"/>
              <a:ea typeface="+mn-ea"/>
              <a:cs typeface="Times New Roman" pitchFamily="18" charset="0"/>
            </a:endParaRPr>
          </a:p>
          <a:p>
            <a:pPr fontAlgn="base"/>
            <a:r>
              <a:rPr lang="en-CA" sz="1200" kern="1200" dirty="0" smtClean="0">
                <a:solidFill>
                  <a:schemeClr val="tx1"/>
                </a:solidFill>
                <a:latin typeface="+mn-lt"/>
                <a:ea typeface="+mn-ea"/>
                <a:cs typeface="+mn-cs"/>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CA" sz="1200" kern="1200" dirty="0" smtClean="0">
                <a:solidFill>
                  <a:schemeClr val="tx1"/>
                </a:solidFill>
                <a:latin typeface="Times New Roman" pitchFamily="18" charset="0"/>
                <a:ea typeface="+mn-ea"/>
                <a:cs typeface="Times New Roman" pitchFamily="18" charset="0"/>
              </a:rPr>
              <a:t>Expanding into outdoor equipment will increase Patagonia’s brand awareness and introduce their products and message to new customers. Patagonia currently only sells clothing for outdoor activities such as mountain biking, climbing, fly fishing, etc. Expanding into outdoor equipment aligns with their current brand image and will introduce their products to similar upscale outdoor enthusiasts who are unaware of Patagonia’s apparel lines or choose to shop with other companies. All of these activities align with the Patagonia’s values as the equipment is functional, durable, reduces unnecessary waste and maintains the high quality that the company is renowned for. </a:t>
            </a:r>
            <a:r>
              <a:rPr lang="en-US" sz="1200" kern="1200" dirty="0" smtClean="0">
                <a:solidFill>
                  <a:schemeClr val="tx1"/>
                </a:solidFill>
                <a:latin typeface="Times New Roman" pitchFamily="18" charset="0"/>
                <a:ea typeface="+mn-ea"/>
                <a:cs typeface="Times New Roman" pitchFamily="18" charset="0"/>
              </a:rPr>
              <a:t> </a:t>
            </a:r>
            <a:r>
              <a:rPr lang="en-CA"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 </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B4B3BA3-CE00-4168-BF6E-054645DB0306}"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CA" sz="1200" kern="1200" dirty="0" smtClean="0">
                <a:solidFill>
                  <a:schemeClr val="tx1"/>
                </a:solidFill>
                <a:latin typeface="Times New Roman" pitchFamily="18" charset="0"/>
                <a:ea typeface="+mn-ea"/>
                <a:cs typeface="Times New Roman" pitchFamily="18" charset="0"/>
              </a:rPr>
              <a:t>The main idea behind the integrated marketing strategy (IMC) is to present a multi – dimensional view that is consistent across all the promotions. The IMC for Patagonia will be centered around the company’s mission of creating products that are sustainable and eco-friendly, thus contributing towards its social responsibility. With the new generation increasingly focused on environmental issues, IMC provides good opportunity to increase brand awareness and brand image. However, Patagonia’s approach for IMC is guided more towards awareness of its mission and gain new customers, however, this approach of promotions might not fit well with the existing customers, who might see this strategy as company diverting from its main mission and moving more towards promoting consumerism. This can create a huge risk for the company in terms of its image among existing customers and can increase the customers intent to switch, thus it is very vital for the company to be careful during implementation of this strategy.</a:t>
            </a:r>
            <a:endParaRPr lang="en-US" sz="1200" kern="1200" dirty="0" smtClean="0">
              <a:solidFill>
                <a:schemeClr val="tx1"/>
              </a:solidFill>
              <a:latin typeface="Times New Roman" pitchFamily="18" charset="0"/>
              <a:ea typeface="+mn-ea"/>
              <a:cs typeface="Times New Roman" pitchFamily="18" charset="0"/>
            </a:endParaRPr>
          </a:p>
          <a:p>
            <a:pPr fontAlgn="base"/>
            <a:r>
              <a:rPr lang="en-CA" sz="1200" kern="1200" dirty="0" smtClean="0">
                <a:solidFill>
                  <a:schemeClr val="tx1"/>
                </a:solidFill>
                <a:latin typeface="Times New Roman" pitchFamily="18" charset="0"/>
                <a:ea typeface="+mn-ea"/>
                <a:cs typeface="Times New Roman" pitchFamily="18" charset="0"/>
              </a:rPr>
              <a:t> </a:t>
            </a:r>
            <a:endParaRPr lang="en-US" sz="1200" kern="1200" dirty="0" smtClean="0">
              <a:solidFill>
                <a:schemeClr val="tx1"/>
              </a:solidFill>
              <a:latin typeface="Times New Roman" pitchFamily="18" charset="0"/>
              <a:ea typeface="+mn-ea"/>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B4B3BA3-CE00-4168-BF6E-054645DB0306}"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fontAlgn="base"/>
            <a:r>
              <a:rPr lang="en-CA" sz="1200" kern="1200" dirty="0" smtClean="0">
                <a:solidFill>
                  <a:schemeClr val="tx1"/>
                </a:solidFill>
                <a:latin typeface="Times New Roman" pitchFamily="18" charset="0"/>
                <a:ea typeface="+mn-ea"/>
                <a:cs typeface="Times New Roman" pitchFamily="18" charset="0"/>
              </a:rPr>
              <a:t>This strategy does allow for further brand awareness for Patagonia. Especially as Patagonia is going through an aging process, where younger demographics may not be as interested in the style of the brand, it will allow for the brand to stay relevant. However, Collaboration may provide difficulties amongst brands as they need to decide between manufacturers and materials required for the production of goods. An additional difficulty associated with this strategy would be finding a luxury brand who shares the same level of environmental and ethical consciousness as Patagonia. If Patagonia collaborates with a brand such as Louis </a:t>
            </a:r>
            <a:r>
              <a:rPr lang="en-CA" sz="1200" kern="1200" dirty="0" err="1" smtClean="0">
                <a:solidFill>
                  <a:schemeClr val="tx1"/>
                </a:solidFill>
                <a:latin typeface="Times New Roman" pitchFamily="18" charset="0"/>
                <a:ea typeface="+mn-ea"/>
                <a:cs typeface="Times New Roman" pitchFamily="18" charset="0"/>
              </a:rPr>
              <a:t>Vuitton</a:t>
            </a:r>
            <a:r>
              <a:rPr lang="en-CA" sz="1200" kern="1200" dirty="0" smtClean="0">
                <a:solidFill>
                  <a:schemeClr val="tx1"/>
                </a:solidFill>
                <a:latin typeface="Times New Roman" pitchFamily="18" charset="0"/>
                <a:ea typeface="+mn-ea"/>
                <a:cs typeface="Times New Roman" pitchFamily="18" charset="0"/>
              </a:rPr>
              <a:t>, for example, it poses the risk of dissatisfying existing loyal Patagonia consumers. These existing consumers may not be happy with the fact that the brand being collaborated with, in this case Louis </a:t>
            </a:r>
            <a:r>
              <a:rPr lang="en-CA" sz="1200" kern="1200" dirty="0" err="1" smtClean="0">
                <a:solidFill>
                  <a:schemeClr val="tx1"/>
                </a:solidFill>
                <a:latin typeface="Times New Roman" pitchFamily="18" charset="0"/>
                <a:ea typeface="+mn-ea"/>
                <a:cs typeface="Times New Roman" pitchFamily="18" charset="0"/>
              </a:rPr>
              <a:t>Vuitton</a:t>
            </a:r>
            <a:r>
              <a:rPr lang="en-CA" sz="1200" kern="1200" dirty="0" smtClean="0">
                <a:solidFill>
                  <a:schemeClr val="tx1"/>
                </a:solidFill>
                <a:latin typeface="Times New Roman" pitchFamily="18" charset="0"/>
                <a:ea typeface="+mn-ea"/>
                <a:cs typeface="Times New Roman" pitchFamily="18" charset="0"/>
              </a:rPr>
              <a:t>, uses animal products, or promotes an image of social inequality amongst its users. </a:t>
            </a:r>
            <a:endParaRPr lang="en-US" sz="1200" kern="1200" dirty="0" smtClean="0">
              <a:solidFill>
                <a:schemeClr val="tx1"/>
              </a:solidFill>
              <a:latin typeface="Times New Roman" pitchFamily="18" charset="0"/>
              <a:ea typeface="+mn-ea"/>
              <a:cs typeface="Times New Roman" pitchFamily="18" charset="0"/>
            </a:endParaRPr>
          </a:p>
          <a:p>
            <a:pPr fontAlgn="base"/>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t>
            </a:r>
          </a:p>
          <a:p>
            <a:r>
              <a:rPr lang="en-CA" sz="120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B4B3BA3-CE00-4168-BF6E-054645DB030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99E2AB-08D8-4E9F-93C2-27F59DCB78B8}" type="datetimeFigureOut">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99E2AB-08D8-4E9F-93C2-27F59DCB78B8}" type="datetimeFigureOut">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99E2AB-08D8-4E9F-93C2-27F59DCB78B8}" type="datetimeFigureOut">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99E2AB-08D8-4E9F-93C2-27F59DCB78B8}" type="datetimeFigureOut">
              <a:rPr lang="en-US" smtClean="0"/>
              <a:pPr/>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99E2AB-08D8-4E9F-93C2-27F59DCB78B8}" type="datetimeFigureOut">
              <a:rPr lang="en-US" smtClean="0"/>
              <a:pPr/>
              <a:t>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99E2AB-08D8-4E9F-93C2-27F59DCB78B8}" type="datetimeFigureOut">
              <a:rPr lang="en-US" smtClean="0"/>
              <a:pPr/>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99E2AB-08D8-4E9F-93C2-27F59DCB78B8}" type="datetimeFigureOut">
              <a:rPr lang="en-US" smtClean="0"/>
              <a:pPr/>
              <a:t>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99E2AB-08D8-4E9F-93C2-27F59DCB78B8}" type="datetimeFigureOut">
              <a:rPr lang="en-US" smtClean="0"/>
              <a:pPr/>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99E2AB-08D8-4E9F-93C2-27F59DCB78B8}" type="datetimeFigureOut">
              <a:rPr lang="en-US" smtClean="0"/>
              <a:pPr/>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99E2AB-08D8-4E9F-93C2-27F59DCB78B8}" type="datetimeFigureOut">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99E2AB-08D8-4E9F-93C2-27F59DCB78B8}" type="datetimeFigureOut">
              <a:rPr lang="en-US" smtClean="0"/>
              <a:pPr/>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1150DD-8F7A-42D9-B318-7CF7EE5E87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99E2AB-08D8-4E9F-93C2-27F59DCB78B8}" type="datetimeFigureOut">
              <a:rPr lang="en-US" smtClean="0"/>
              <a:pPr/>
              <a:t>12/2/2020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1150DD-8F7A-42D9-B318-7CF7EE5E87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PATAGONIA COMPANY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RECOMMENDATIONS FOR GROWTH</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Part A: Alternative to be Implemented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marL="514350" indent="-514350">
              <a:lnSpc>
                <a:spcPct val="200000"/>
              </a:lnSpc>
              <a:buAutoNum type="arabicPeriod"/>
            </a:pPr>
            <a:r>
              <a:rPr lang="en-US" dirty="0" smtClean="0">
                <a:latin typeface="Times New Roman" pitchFamily="18" charset="0"/>
                <a:cs typeface="Times New Roman" pitchFamily="18" charset="0"/>
              </a:rPr>
              <a:t>Introduce a sister brand-</a:t>
            </a:r>
            <a:r>
              <a:rPr lang="en-US" dirty="0" err="1" smtClean="0">
                <a:latin typeface="Times New Roman" pitchFamily="18" charset="0"/>
                <a:cs typeface="Times New Roman" pitchFamily="18" charset="0"/>
              </a:rPr>
              <a:t>Colina</a:t>
            </a:r>
            <a:endParaRPr lang="en-US" dirty="0" smtClean="0">
              <a:latin typeface="Times New Roman" pitchFamily="18" charset="0"/>
              <a:cs typeface="Times New Roman" pitchFamily="18" charset="0"/>
            </a:endParaRPr>
          </a:p>
          <a:p>
            <a:pPr marL="514350" indent="-514350">
              <a:lnSpc>
                <a:spcPct val="200000"/>
              </a:lnSpc>
            </a:pPr>
            <a:r>
              <a:rPr lang="en-US" dirty="0" smtClean="0">
                <a:latin typeface="Times New Roman" pitchFamily="18" charset="0"/>
                <a:cs typeface="Times New Roman" pitchFamily="18" charset="0"/>
              </a:rPr>
              <a:t>Will enable the company to compete effectively.</a:t>
            </a:r>
          </a:p>
          <a:p>
            <a:pPr marL="514350" indent="-514350">
              <a:lnSpc>
                <a:spcPct val="200000"/>
              </a:lnSpc>
            </a:pPr>
            <a:r>
              <a:rPr lang="en-US" dirty="0" smtClean="0">
                <a:latin typeface="Times New Roman" pitchFamily="18" charset="0"/>
                <a:cs typeface="Times New Roman" pitchFamily="18" charset="0"/>
              </a:rPr>
              <a:t>Increase number of customers </a:t>
            </a:r>
          </a:p>
          <a:p>
            <a:pPr marL="514350" indent="-514350">
              <a:lnSpc>
                <a:spcPct val="200000"/>
              </a:lnSpc>
            </a:pPr>
            <a:r>
              <a:rPr lang="en-US" dirty="0" smtClean="0">
                <a:latin typeface="Times New Roman" pitchFamily="18" charset="0"/>
                <a:cs typeface="Times New Roman" pitchFamily="18" charset="0"/>
              </a:rPr>
              <a:t>Increase sales and ultimately revenue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2</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nSpc>
                <a:spcPct val="200000"/>
              </a:lnSpc>
              <a:buNone/>
            </a:pPr>
            <a:r>
              <a:rPr lang="en-US" dirty="0" smtClean="0"/>
              <a:t>2. </a:t>
            </a:r>
            <a:r>
              <a:rPr lang="en-US" dirty="0" smtClean="0">
                <a:latin typeface="Times New Roman" pitchFamily="18" charset="0"/>
                <a:cs typeface="Times New Roman" pitchFamily="18" charset="0"/>
              </a:rPr>
              <a:t>Diversify Product Line</a:t>
            </a:r>
          </a:p>
          <a:p>
            <a:pPr>
              <a:lnSpc>
                <a:spcPct val="200000"/>
              </a:lnSpc>
            </a:pPr>
            <a:r>
              <a:rPr lang="en-US" dirty="0" smtClean="0">
                <a:latin typeface="Times New Roman" pitchFamily="18" charset="0"/>
                <a:cs typeface="Times New Roman" pitchFamily="18" charset="0"/>
              </a:rPr>
              <a:t>Include equipment for various sports and outdoor activities</a:t>
            </a:r>
          </a:p>
          <a:p>
            <a:pPr>
              <a:lnSpc>
                <a:spcPct val="200000"/>
              </a:lnSpc>
            </a:pPr>
            <a:r>
              <a:rPr lang="en-US" dirty="0" smtClean="0">
                <a:latin typeface="Times New Roman" pitchFamily="18" charset="0"/>
                <a:cs typeface="Times New Roman" pitchFamily="18" charset="0"/>
              </a:rPr>
              <a:t>Will improve on profitability </a:t>
            </a:r>
          </a:p>
          <a:p>
            <a:pPr>
              <a:lnSpc>
                <a:spcPct val="200000"/>
              </a:lnSpc>
            </a:pPr>
            <a:r>
              <a:rPr lang="en-US" dirty="0" smtClean="0">
                <a:latin typeface="Times New Roman" pitchFamily="18" charset="0"/>
                <a:cs typeface="Times New Roman" pitchFamily="18" charset="0"/>
              </a:rPr>
              <a:t>Will expand the market share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3</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dirty="0" smtClean="0"/>
              <a:t>3. </a:t>
            </a:r>
            <a:r>
              <a:rPr lang="en-US" dirty="0" smtClean="0">
                <a:latin typeface="Times New Roman" pitchFamily="18" charset="0"/>
                <a:cs typeface="Times New Roman" pitchFamily="18" charset="0"/>
              </a:rPr>
              <a:t>Integrated Marketing Campaign (IMC)</a:t>
            </a:r>
          </a:p>
          <a:p>
            <a:r>
              <a:rPr lang="en-US" dirty="0" smtClean="0">
                <a:latin typeface="Times New Roman" pitchFamily="18" charset="0"/>
                <a:cs typeface="Times New Roman" pitchFamily="18" charset="0"/>
              </a:rPr>
              <a:t>Will be conducted through:</a:t>
            </a:r>
          </a:p>
          <a:p>
            <a:pPr marL="514350" indent="-514350">
              <a:buFont typeface="+mj-lt"/>
              <a:buAutoNum type="alphaLcPeriod"/>
            </a:pPr>
            <a:r>
              <a:rPr lang="en-US" dirty="0" smtClean="0">
                <a:latin typeface="Times New Roman" pitchFamily="18" charset="0"/>
                <a:cs typeface="Times New Roman" pitchFamily="18" charset="0"/>
              </a:rPr>
              <a:t>through social media  </a:t>
            </a:r>
          </a:p>
          <a:p>
            <a:pPr marL="514350" indent="-514350">
              <a:buFont typeface="+mj-lt"/>
              <a:buAutoNum type="alphaLcPeriod"/>
            </a:pPr>
            <a:r>
              <a:rPr lang="en-US" dirty="0" smtClean="0">
                <a:latin typeface="Times New Roman" pitchFamily="18" charset="0"/>
                <a:cs typeface="Times New Roman" pitchFamily="18" charset="0"/>
              </a:rPr>
              <a:t>In-store promotions </a:t>
            </a:r>
          </a:p>
          <a:p>
            <a:pPr marL="514350" indent="-514350">
              <a:buFont typeface="+mj-lt"/>
              <a:buAutoNum type="alphaLcPeriod"/>
            </a:pPr>
            <a:r>
              <a:rPr lang="en-US" dirty="0" smtClean="0">
                <a:latin typeface="Times New Roman" pitchFamily="18" charset="0"/>
                <a:cs typeface="Times New Roman" pitchFamily="18" charset="0"/>
              </a:rPr>
              <a:t>Celebrity endorsements </a:t>
            </a:r>
          </a:p>
          <a:p>
            <a:pPr marL="514350" indent="-514350">
              <a:buFont typeface="+mj-lt"/>
              <a:buAutoNum type="alphaLcPeriod"/>
            </a:pPr>
            <a:r>
              <a:rPr lang="en-US" dirty="0" smtClean="0">
                <a:latin typeface="Times New Roman" pitchFamily="18" charset="0"/>
                <a:cs typeface="Times New Roman" pitchFamily="18" charset="0"/>
              </a:rPr>
              <a:t>Green world funding </a:t>
            </a:r>
          </a:p>
          <a:p>
            <a:pPr marL="514350" indent="-514350">
              <a:buFont typeface="+mj-lt"/>
              <a:buAutoNum type="alphaLcPeriod"/>
            </a:pPr>
            <a:r>
              <a:rPr lang="en-US" dirty="0" smtClean="0">
                <a:latin typeface="Times New Roman" pitchFamily="18" charset="0"/>
                <a:cs typeface="Times New Roman" pitchFamily="18" charset="0"/>
              </a:rPr>
              <a:t>Commercials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4</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nSpc>
                <a:spcPct val="200000"/>
              </a:lnSpc>
              <a:buNone/>
            </a:pPr>
            <a:r>
              <a:rPr lang="en-US" dirty="0" smtClean="0"/>
              <a:t>4</a:t>
            </a:r>
            <a:r>
              <a:rPr lang="en-US" dirty="0" smtClean="0">
                <a:latin typeface="Times New Roman" pitchFamily="18" charset="0"/>
                <a:cs typeface="Times New Roman" pitchFamily="18" charset="0"/>
              </a:rPr>
              <a:t>. Luxury Brand Collaboration </a:t>
            </a:r>
          </a:p>
          <a:p>
            <a:pPr>
              <a:lnSpc>
                <a:spcPct val="200000"/>
              </a:lnSpc>
            </a:pPr>
            <a:r>
              <a:rPr lang="en-US" dirty="0" smtClean="0">
                <a:latin typeface="Times New Roman" pitchFamily="18" charset="0"/>
                <a:cs typeface="Times New Roman" pitchFamily="18" charset="0"/>
              </a:rPr>
              <a:t>Seeks to justify price increase</a:t>
            </a:r>
          </a:p>
          <a:p>
            <a:pPr>
              <a:lnSpc>
                <a:spcPct val="200000"/>
              </a:lnSpc>
            </a:pPr>
            <a:r>
              <a:rPr lang="en-US" dirty="0" smtClean="0">
                <a:latin typeface="Times New Roman" pitchFamily="18" charset="0"/>
                <a:cs typeface="Times New Roman" pitchFamily="18" charset="0"/>
              </a:rPr>
              <a:t>Accomplished by collaborating with an high priced brands </a:t>
            </a:r>
          </a:p>
          <a:p>
            <a:pPr>
              <a:lnSpc>
                <a:spcPct val="200000"/>
              </a:lnSpc>
            </a:pPr>
            <a:r>
              <a:rPr lang="en-US" dirty="0" smtClean="0">
                <a:latin typeface="Times New Roman" pitchFamily="18" charset="0"/>
                <a:cs typeface="Times New Roman" pitchFamily="18" charset="0"/>
              </a:rPr>
              <a:t>Aimed to target more style-oriented customers. </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Part B: Evaluation of Alternatives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dirty="0" smtClean="0">
                <a:latin typeface="Times New Roman" pitchFamily="18" charset="0"/>
                <a:cs typeface="Times New Roman" pitchFamily="18" charset="0"/>
              </a:rPr>
              <a:t>Sister Brand-</a:t>
            </a:r>
            <a:r>
              <a:rPr lang="en-US" dirty="0" err="1" smtClean="0">
                <a:latin typeface="Times New Roman" pitchFamily="18" charset="0"/>
                <a:cs typeface="Times New Roman" pitchFamily="18" charset="0"/>
              </a:rPr>
              <a:t>Colina</a:t>
            </a:r>
            <a:endParaRPr lang="en-US" dirty="0" smtClean="0">
              <a:latin typeface="Times New Roman" pitchFamily="18" charset="0"/>
              <a:cs typeface="Times New Roman" pitchFamily="18" charset="0"/>
            </a:endParaRPr>
          </a:p>
          <a:p>
            <a:pPr marL="514350" indent="-514350"/>
            <a:r>
              <a:rPr lang="en-US" dirty="0" smtClean="0">
                <a:latin typeface="Times New Roman" pitchFamily="18" charset="0"/>
                <a:cs typeface="Times New Roman" pitchFamily="18" charset="0"/>
              </a:rPr>
              <a:t>Drawback: competition with parent company hence cannibalize existing customers</a:t>
            </a:r>
            <a:endParaRPr lang="en-US" dirty="0">
              <a:latin typeface="Times New Roman" pitchFamily="18" charset="0"/>
              <a:cs typeface="Times New Roman" pitchFamily="18" charset="0"/>
            </a:endParaRPr>
          </a:p>
          <a:p>
            <a:pPr marL="514350" indent="-514350"/>
            <a:r>
              <a:rPr lang="en-US" dirty="0" smtClean="0">
                <a:latin typeface="Times New Roman" pitchFamily="18" charset="0"/>
                <a:cs typeface="Times New Roman" pitchFamily="18" charset="0"/>
              </a:rPr>
              <a:t>Mitigation: reduce on quality of material </a:t>
            </a:r>
          </a:p>
          <a:p>
            <a:pPr marL="514350" indent="-514350">
              <a:buNone/>
            </a:pPr>
            <a:r>
              <a:rPr lang="en-US" dirty="0" smtClean="0">
                <a:latin typeface="Times New Roman" pitchFamily="18" charset="0"/>
                <a:cs typeface="Times New Roman" pitchFamily="18" charset="0"/>
              </a:rPr>
              <a:t>2. Diversify Product Line</a:t>
            </a:r>
          </a:p>
          <a:p>
            <a:pPr marL="514350" indent="-514350"/>
            <a:r>
              <a:rPr lang="en-US" dirty="0" smtClean="0">
                <a:latin typeface="Times New Roman" pitchFamily="18" charset="0"/>
                <a:cs typeface="Times New Roman" pitchFamily="18" charset="0"/>
              </a:rPr>
              <a:t>Invest in outdoor equipment</a:t>
            </a:r>
          </a:p>
          <a:p>
            <a:pPr marL="514350" indent="-514350"/>
            <a:r>
              <a:rPr lang="en-US" dirty="0" smtClean="0">
                <a:latin typeface="Times New Roman" pitchFamily="18" charset="0"/>
                <a:cs typeface="Times New Roman" pitchFamily="18" charset="0"/>
              </a:rPr>
              <a:t>Select suppliers who are eco-friendly </a:t>
            </a:r>
          </a:p>
          <a:p>
            <a:pPr marL="514350" indent="-514350"/>
            <a:r>
              <a:rPr lang="en-US" dirty="0" smtClean="0">
                <a:latin typeface="Times New Roman" pitchFamily="18" charset="0"/>
                <a:cs typeface="Times New Roman" pitchFamily="18" charset="0"/>
              </a:rPr>
              <a:t>Presents opportunity to expand their Worn Wear Store</a:t>
            </a:r>
          </a:p>
          <a:p>
            <a:pPr marL="514350" indent="-514350">
              <a:buNone/>
            </a:pPr>
            <a:endParaRPr lang="en-US" dirty="0" smtClean="0"/>
          </a:p>
          <a:p>
            <a:pPr marL="514350" indent="-514350"/>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Evaluation: Alternative 3 and 4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3. </a:t>
            </a:r>
            <a:r>
              <a:rPr lang="en-US" dirty="0" smtClean="0">
                <a:latin typeface="Times New Roman" pitchFamily="18" charset="0"/>
                <a:cs typeface="Times New Roman" pitchFamily="18" charset="0"/>
              </a:rPr>
              <a:t>Integrated Marketing Campaign </a:t>
            </a:r>
          </a:p>
          <a:p>
            <a:r>
              <a:rPr lang="en-US" dirty="0" smtClean="0">
                <a:latin typeface="Times New Roman" pitchFamily="18" charset="0"/>
                <a:cs typeface="Times New Roman" pitchFamily="18" charset="0"/>
              </a:rPr>
              <a:t>Create brand awareness</a:t>
            </a:r>
          </a:p>
          <a:p>
            <a:r>
              <a:rPr lang="en-US" dirty="0" smtClean="0">
                <a:latin typeface="Times New Roman" pitchFamily="18" charset="0"/>
                <a:cs typeface="Times New Roman" pitchFamily="18" charset="0"/>
              </a:rPr>
              <a:t>Focus on protecting the environment</a:t>
            </a:r>
          </a:p>
          <a:p>
            <a:pPr>
              <a:buNone/>
            </a:pPr>
            <a:r>
              <a:rPr lang="en-US" dirty="0" smtClean="0">
                <a:latin typeface="Times New Roman" pitchFamily="18" charset="0"/>
                <a:cs typeface="Times New Roman" pitchFamily="18" charset="0"/>
              </a:rPr>
              <a:t>4. Luxury Brand Collaboration </a:t>
            </a:r>
          </a:p>
          <a:p>
            <a:r>
              <a:rPr lang="en-US" dirty="0" smtClean="0">
                <a:latin typeface="Times New Roman" pitchFamily="18" charset="0"/>
                <a:cs typeface="Times New Roman" pitchFamily="18" charset="0"/>
              </a:rPr>
              <a:t>Brand will remain relevant among younger people</a:t>
            </a:r>
          </a:p>
          <a:p>
            <a:r>
              <a:rPr lang="en-US" dirty="0" smtClean="0">
                <a:latin typeface="Times New Roman" pitchFamily="18" charset="0"/>
                <a:cs typeface="Times New Roman" pitchFamily="18" charset="0"/>
              </a:rPr>
              <a:t>Collaboration might be challenging   </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Part C: Pros and Cons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en-US" b="1" dirty="0" smtClean="0">
                <a:latin typeface="Times New Roman" pitchFamily="18" charset="0"/>
                <a:cs typeface="Times New Roman" pitchFamily="18" charset="0"/>
              </a:rPr>
              <a:t>Alternative 1 Pros </a:t>
            </a:r>
          </a:p>
          <a:p>
            <a:r>
              <a:rPr lang="en-US" dirty="0" smtClean="0">
                <a:latin typeface="Times New Roman" pitchFamily="18" charset="0"/>
                <a:cs typeface="Times New Roman" pitchFamily="18" charset="0"/>
              </a:rPr>
              <a:t>Increase brand awareness</a:t>
            </a:r>
          </a:p>
          <a:p>
            <a:r>
              <a:rPr lang="en-US" dirty="0" smtClean="0">
                <a:latin typeface="Times New Roman" pitchFamily="18" charset="0"/>
                <a:cs typeface="Times New Roman" pitchFamily="18" charset="0"/>
              </a:rPr>
              <a:t>Create a strong customer base</a:t>
            </a:r>
          </a:p>
          <a:p>
            <a:r>
              <a:rPr lang="en-US" dirty="0" smtClean="0">
                <a:latin typeface="Times New Roman" pitchFamily="18" charset="0"/>
                <a:cs typeface="Times New Roman" pitchFamily="18" charset="0"/>
              </a:rPr>
              <a:t>Generate more income</a:t>
            </a:r>
          </a:p>
          <a:p>
            <a:pPr algn="ctr">
              <a:buNone/>
            </a:pPr>
            <a:r>
              <a:rPr lang="en-US" b="1" dirty="0" smtClean="0">
                <a:latin typeface="Times New Roman" pitchFamily="18" charset="0"/>
                <a:cs typeface="Times New Roman" pitchFamily="18" charset="0"/>
              </a:rPr>
              <a:t>Alternative 1 Cons</a:t>
            </a:r>
          </a:p>
          <a:p>
            <a:r>
              <a:rPr lang="en-CA" dirty="0" smtClean="0">
                <a:latin typeface="Times New Roman" pitchFamily="18" charset="0"/>
                <a:cs typeface="Times New Roman" pitchFamily="18" charset="0"/>
              </a:rPr>
              <a:t>Cannibalize some of Patagonia’s existing consumers</a:t>
            </a:r>
          </a:p>
          <a:p>
            <a:pPr>
              <a:buNone/>
            </a:pPr>
            <a:endParaRPr lang="en-US" dirty="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2 Pros and Cons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gn="ctr" fontAlgn="base">
              <a:buNone/>
            </a:pPr>
            <a:r>
              <a:rPr lang="en-CA" b="1" dirty="0" smtClean="0">
                <a:latin typeface="Times New Roman" pitchFamily="18" charset="0"/>
                <a:cs typeface="Times New Roman" pitchFamily="18" charset="0"/>
              </a:rPr>
              <a:t>Pros </a:t>
            </a:r>
          </a:p>
          <a:p>
            <a:pPr fontAlgn="base"/>
            <a:r>
              <a:rPr lang="en-CA" dirty="0" smtClean="0">
                <a:latin typeface="Times New Roman" pitchFamily="18" charset="0"/>
                <a:cs typeface="Times New Roman" pitchFamily="18" charset="0"/>
              </a:rPr>
              <a:t>Strong customer base that engages in outdoor activities</a:t>
            </a:r>
          </a:p>
          <a:p>
            <a:pPr fontAlgn="base"/>
            <a:r>
              <a:rPr lang="en-CA" dirty="0" smtClean="0">
                <a:latin typeface="Times New Roman" pitchFamily="18" charset="0"/>
                <a:cs typeface="Times New Roman" pitchFamily="18" charset="0"/>
              </a:rPr>
              <a:t>Additional stream of income that can become very lucrative if accepted by outdoor enthusiasts</a:t>
            </a:r>
          </a:p>
          <a:p>
            <a:pPr fontAlgn="base"/>
            <a:r>
              <a:rPr lang="en-CA" dirty="0" smtClean="0">
                <a:latin typeface="Times New Roman" pitchFamily="18" charset="0"/>
                <a:cs typeface="Times New Roman" pitchFamily="18" charset="0"/>
              </a:rPr>
              <a:t>Can be used to further promote Patagonia’s environmental message </a:t>
            </a:r>
            <a:r>
              <a:rPr lang="en-US" dirty="0" smtClean="0">
                <a:latin typeface="Times New Roman" pitchFamily="18" charset="0"/>
                <a:cs typeface="Times New Roman" pitchFamily="18" charset="0"/>
              </a:rPr>
              <a:t>   </a:t>
            </a:r>
          </a:p>
          <a:p>
            <a:pPr algn="ctr" fontAlgn="base">
              <a:buNone/>
            </a:pPr>
            <a:r>
              <a:rPr lang="en-CA" b="1" dirty="0" smtClean="0">
                <a:latin typeface="Times New Roman" pitchFamily="18" charset="0"/>
                <a:cs typeface="Times New Roman" pitchFamily="18" charset="0"/>
              </a:rPr>
              <a:t>Cons</a:t>
            </a:r>
            <a:r>
              <a:rPr lang="en-CA"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Heavy initial investment</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Competing with other established companies such as Burton and Eddie Bauer</a:t>
            </a:r>
            <a:r>
              <a:rPr lang="en-US" dirty="0" smtClean="0">
                <a:latin typeface="Times New Roman" pitchFamily="18" charset="0"/>
                <a:cs typeface="Times New Roman" pitchFamily="18" charset="0"/>
              </a:rPr>
              <a:t> </a:t>
            </a:r>
            <a:r>
              <a:rPr lang="en-C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3 Pros and Cons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lgn="ctr" fontAlgn="base">
              <a:buNone/>
            </a:pPr>
            <a:r>
              <a:rPr lang="en-CA" b="1" dirty="0" smtClean="0">
                <a:latin typeface="Times New Roman" pitchFamily="18" charset="0"/>
                <a:cs typeface="Times New Roman" pitchFamily="18" charset="0"/>
              </a:rPr>
              <a:t>Pros</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Wider reach to the unknown audience.</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Positive influence on people.</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Improvement in brand image.</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Future increase in sales expected.</a:t>
            </a:r>
            <a:r>
              <a:rPr lang="en-US" dirty="0" smtClean="0">
                <a:latin typeface="Times New Roman" pitchFamily="18" charset="0"/>
                <a:cs typeface="Times New Roman" pitchFamily="18" charset="0"/>
              </a:rPr>
              <a:t> </a:t>
            </a:r>
          </a:p>
          <a:p>
            <a:pPr algn="ctr" fontAlgn="base">
              <a:buNone/>
            </a:pPr>
            <a:r>
              <a:rPr lang="en-US" b="1" dirty="0" smtClean="0">
                <a:latin typeface="Times New Roman" pitchFamily="18" charset="0"/>
                <a:cs typeface="Times New Roman" pitchFamily="18" charset="0"/>
              </a:rPr>
              <a:t>Cons</a:t>
            </a:r>
          </a:p>
          <a:p>
            <a:pPr fontAlgn="base"/>
            <a:endParaRPr lang="en-US" dirty="0" smtClean="0">
              <a:latin typeface="Times New Roman" pitchFamily="18" charset="0"/>
              <a:cs typeface="Times New Roman" pitchFamily="18" charset="0"/>
            </a:endParaRPr>
          </a:p>
          <a:p>
            <a:pPr fontAlgn="base"/>
            <a:r>
              <a:rPr lang="en-CA" dirty="0" smtClean="0">
                <a:latin typeface="Times New Roman" pitchFamily="18" charset="0"/>
                <a:cs typeface="Times New Roman" pitchFamily="18" charset="0"/>
              </a:rPr>
              <a:t>Does not have direct impact on market share.</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Does not target new customer segments</a:t>
            </a:r>
            <a:endParaRPr lang="en-US" dirty="0" smtClean="0">
              <a:latin typeface="Times New Roman" pitchFamily="18" charset="0"/>
              <a:cs typeface="Times New Roman" pitchFamily="18" charset="0"/>
            </a:endParaRPr>
          </a:p>
          <a:p>
            <a:pPr fontAlgn="base"/>
            <a:r>
              <a:rPr lang="en-CA" dirty="0" smtClean="0">
                <a:latin typeface="Times New Roman" pitchFamily="18" charset="0"/>
                <a:cs typeface="Times New Roman" pitchFamily="18" charset="0"/>
              </a:rPr>
              <a:t>Costly</a:t>
            </a:r>
            <a:r>
              <a:rPr lang="en-US" dirty="0" smtClean="0">
                <a:latin typeface="Times New Roman" pitchFamily="18" charset="0"/>
                <a:cs typeface="Times New Roman" pitchFamily="18" charset="0"/>
              </a:rPr>
              <a:t> </a:t>
            </a:r>
          </a:p>
          <a:p>
            <a:pPr fontAlgn="base"/>
            <a:r>
              <a:rPr lang="en-CA" dirty="0" smtClean="0">
                <a:latin typeface="Times New Roman" pitchFamily="18" charset="0"/>
                <a:cs typeface="Times New Roman" pitchFamily="18" charset="0"/>
              </a:rPr>
              <a:t>Does not address the competition</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Alternative 4 Pros and Cons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ctr">
              <a:buNone/>
            </a:pPr>
            <a:r>
              <a:rPr lang="en-US" b="1" dirty="0" smtClean="0">
                <a:latin typeface="Times New Roman" pitchFamily="18" charset="0"/>
                <a:cs typeface="Times New Roman" pitchFamily="18" charset="0"/>
              </a:rPr>
              <a:t>Pros </a:t>
            </a:r>
          </a:p>
          <a:p>
            <a:r>
              <a:rPr lang="en-US" dirty="0" smtClean="0">
                <a:latin typeface="Times New Roman" pitchFamily="18" charset="0"/>
                <a:cs typeface="Times New Roman" pitchFamily="18" charset="0"/>
              </a:rPr>
              <a:t>Foster brand awareness</a:t>
            </a:r>
          </a:p>
          <a:p>
            <a:pPr algn="ctr">
              <a:buNone/>
            </a:pPr>
            <a:r>
              <a:rPr lang="en-US" b="1" dirty="0" smtClean="0">
                <a:latin typeface="Times New Roman" pitchFamily="18" charset="0"/>
                <a:cs typeface="Times New Roman" pitchFamily="18" charset="0"/>
              </a:rPr>
              <a:t>Cons</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Difficulties in choosing manufacturers and materials.</a:t>
            </a:r>
          </a:p>
          <a:p>
            <a:r>
              <a:rPr lang="en-US" dirty="0" smtClean="0">
                <a:latin typeface="Times New Roman" pitchFamily="18" charset="0"/>
                <a:cs typeface="Times New Roman" pitchFamily="18" charset="0"/>
              </a:rPr>
              <a:t>Difficulty of finding a partner who shares Patagonia's mission of environmental safety </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1012</Words>
  <Application>Microsoft Office PowerPoint</Application>
  <PresentationFormat>On-screen Show (4:3)</PresentationFormat>
  <Paragraphs>99</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PATAGONIA COMPANY </vt:lpstr>
      <vt:lpstr>Part A: Alternative to be Implemented </vt:lpstr>
      <vt:lpstr>Alternative 2</vt:lpstr>
      <vt:lpstr>Alternative 3</vt:lpstr>
      <vt:lpstr>Alternative 4</vt:lpstr>
      <vt:lpstr>Part B: Evaluation of Alternatives </vt:lpstr>
      <vt:lpstr>Evaluation: Alternative 3 and 4 </vt:lpstr>
      <vt:lpstr>Part C: Pros and Cons </vt:lpstr>
      <vt:lpstr>Alternative 2 Pros and Cons</vt:lpstr>
      <vt:lpstr>Alternative 3 Pros and Cons </vt:lpstr>
      <vt:lpstr>Alternative 4 Pros and Cons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PATAGONIA COMPANY</dc:title>
  <dc:creator>Windows User</dc:creator>
  <cp:lastModifiedBy>VINNY</cp:lastModifiedBy>
  <cp:revision>109</cp:revision>
  <dcterms:created xsi:type="dcterms:W3CDTF">2020-12-01T18:16:31Z</dcterms:created>
  <dcterms:modified xsi:type="dcterms:W3CDTF">2020-12-02T04:45:55Z</dcterms:modified>
</cp:coreProperties>
</file>